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Middleburgh Central School District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30944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5-Year Financial </a:t>
            </a:r>
            <a:r>
              <a:rPr lang="en-US" dirty="0" smtClean="0"/>
              <a:t>Plan</a:t>
            </a:r>
          </a:p>
          <a:p>
            <a:pPr algn="l"/>
            <a:r>
              <a:rPr lang="en-US" dirty="0" smtClean="0"/>
              <a:t>2020-21 through 2024-25</a:t>
            </a:r>
            <a:endParaRPr lang="en-US" dirty="0" smtClean="0"/>
          </a:p>
          <a:p>
            <a:pPr algn="l"/>
            <a:r>
              <a:rPr lang="en-US" dirty="0" smtClean="0"/>
              <a:t>Terrence </a:t>
            </a:r>
            <a:r>
              <a:rPr lang="en-US" dirty="0" smtClean="0"/>
              <a:t>Gillooley</a:t>
            </a:r>
          </a:p>
          <a:p>
            <a:pPr algn="l"/>
            <a:r>
              <a:rPr lang="en-US" dirty="0" smtClean="0"/>
              <a:t>December 18, 2019</a:t>
            </a:r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234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61545"/>
          </a:xfrm>
        </p:spPr>
        <p:txBody>
          <a:bodyPr>
            <a:normAutofit fontScale="90000"/>
          </a:bodyPr>
          <a:lstStyle/>
          <a:p>
            <a:r>
              <a:rPr lang="en-US" dirty="0"/>
              <a:t>Financial Plan</a:t>
            </a:r>
            <a:br>
              <a:rPr lang="en-US" dirty="0"/>
            </a:br>
            <a:r>
              <a:rPr lang="en-US" dirty="0" smtClean="0"/>
              <a:t>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2019-20 Budget – 22,481,913 (403,204)</a:t>
            </a:r>
          </a:p>
          <a:p>
            <a:pPr marL="0" indent="0">
              <a:buNone/>
            </a:pPr>
            <a:r>
              <a:rPr lang="en-US" dirty="0" smtClean="0"/>
              <a:t>2020-21 Budget – 22,769,143 – 287,229 or 1.28% increase (196,562)</a:t>
            </a:r>
          </a:p>
          <a:p>
            <a:pPr marL="0" indent="0">
              <a:buNone/>
            </a:pPr>
            <a:r>
              <a:rPr lang="en-US" dirty="0" smtClean="0"/>
              <a:t>2021-22 Budget – 23,447,758 – 659,715 or 2.98% increase (341,121)</a:t>
            </a:r>
          </a:p>
          <a:p>
            <a:pPr marL="0" indent="0">
              <a:buNone/>
            </a:pPr>
            <a:r>
              <a:rPr lang="en-US" dirty="0" smtClean="0"/>
              <a:t>2022-23 Budget – 24,209,066 - 780,208 or 3.33% increase (568,658)</a:t>
            </a:r>
          </a:p>
          <a:p>
            <a:pPr marL="0" indent="0">
              <a:buNone/>
            </a:pPr>
            <a:r>
              <a:rPr lang="en-US" dirty="0" smtClean="0"/>
              <a:t>2023-24 Budget – 24,950,421 – 741,354 or 3.06% increase (802,572)</a:t>
            </a:r>
          </a:p>
          <a:p>
            <a:pPr marL="0" indent="0">
              <a:buNone/>
            </a:pPr>
            <a:r>
              <a:rPr lang="en-US" dirty="0" smtClean="0"/>
              <a:t>2024-25 Budget – 25,795,457 – 845,036 or 3.39% increase (1,128,563)</a:t>
            </a:r>
          </a:p>
        </p:txBody>
      </p:sp>
    </p:spTree>
    <p:extLst>
      <p:ext uri="{BB962C8B-B14F-4D97-AF65-F5344CB8AC3E}">
        <p14:creationId xmlns:p14="http://schemas.microsoft.com/office/powerpoint/2010/main" val="271045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Board of Education</a:t>
            </a:r>
            <a:br>
              <a:rPr lang="en-US" dirty="0" smtClean="0"/>
            </a:br>
            <a:r>
              <a:rPr lang="en-US" dirty="0" smtClean="0"/>
              <a:t>Board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8291"/>
            <a:ext cx="8596668" cy="4223072"/>
          </a:xfrm>
        </p:spPr>
        <p:txBody>
          <a:bodyPr/>
          <a:lstStyle/>
          <a:p>
            <a:r>
              <a:rPr lang="en-US" sz="2800" dirty="0" smtClean="0"/>
              <a:t>Goal #1 - </a:t>
            </a:r>
            <a:r>
              <a:rPr lang="en-US" sz="2800" dirty="0" smtClean="0"/>
              <a:t>The </a:t>
            </a:r>
            <a:r>
              <a:rPr lang="en-US" sz="2800" dirty="0" smtClean="0"/>
              <a:t>Board of Education will present annual school budgets that provide a quality instructional program.</a:t>
            </a:r>
          </a:p>
          <a:p>
            <a:pPr lvl="1"/>
            <a:r>
              <a:rPr lang="en-US" sz="2400" dirty="0" smtClean="0"/>
              <a:t>Educationally sound and fiscally responsible</a:t>
            </a:r>
          </a:p>
          <a:p>
            <a:pPr lvl="1"/>
            <a:r>
              <a:rPr lang="en-US" sz="2400" dirty="0" smtClean="0"/>
              <a:t>Pursuing and maximizing State and local aid, as well as grant opportunities</a:t>
            </a:r>
          </a:p>
          <a:p>
            <a:pPr lvl="1"/>
            <a:r>
              <a:rPr lang="en-US" sz="2400" dirty="0" smtClean="0"/>
              <a:t>Optimizing the use of shared services with other governmental entities where cost-effective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5743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Collaborating with the Superintendent, building leaders, the Board of Education, faculty and staff, other stakeholders and community to support the development and implementation of the educational process and vision.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0178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8166"/>
            <a:ext cx="8596668" cy="99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Financial Plan</a:t>
            </a:r>
            <a:br>
              <a:rPr lang="en-US" sz="2400" dirty="0" smtClean="0"/>
            </a:br>
            <a:r>
              <a:rPr lang="en-US" sz="2400" dirty="0" smtClean="0"/>
              <a:t>Fund Balance as of June 30, 2019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66648"/>
            <a:ext cx="8596668" cy="5486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Reserve for Unemployment Insurance				$145,613</a:t>
            </a:r>
          </a:p>
          <a:p>
            <a:pPr marL="0" indent="0">
              <a:buNone/>
            </a:pPr>
            <a:r>
              <a:rPr lang="en-US" dirty="0" smtClean="0"/>
              <a:t>Reserve for Liability &amp; Property Loss				  	   16</a:t>
            </a:r>
          </a:p>
          <a:p>
            <a:pPr marL="0" indent="0">
              <a:buNone/>
            </a:pPr>
            <a:r>
              <a:rPr lang="en-US" dirty="0" smtClean="0"/>
              <a:t>Reserve for ERS/TRS Retirement					  582,107</a:t>
            </a:r>
          </a:p>
          <a:p>
            <a:pPr marL="0" indent="0">
              <a:buNone/>
            </a:pPr>
            <a:r>
              <a:rPr lang="en-US" dirty="0" smtClean="0"/>
              <a:t>Reserve for Employee Benefits						  525,984</a:t>
            </a:r>
          </a:p>
          <a:p>
            <a:pPr marL="0" indent="0">
              <a:buNone/>
            </a:pPr>
            <a:r>
              <a:rPr lang="en-US" dirty="0" smtClean="0"/>
              <a:t>Reserve for Insurance 								  </a:t>
            </a:r>
            <a:r>
              <a:rPr lang="en-US" u="sng" dirty="0" smtClean="0"/>
              <a:t>125,348</a:t>
            </a:r>
          </a:p>
          <a:p>
            <a:pPr marL="0" indent="0">
              <a:buNone/>
            </a:pPr>
            <a:r>
              <a:rPr lang="en-US" dirty="0" smtClean="0"/>
              <a:t>	Total Restricted Fund Balance					1,379,068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Reserve for Encumbrances						   	   376,939</a:t>
            </a:r>
          </a:p>
          <a:p>
            <a:pPr marL="0" indent="0">
              <a:buNone/>
            </a:pPr>
            <a:r>
              <a:rPr lang="en-US" dirty="0" smtClean="0"/>
              <a:t>Appropriated for subsequent year				   	   </a:t>
            </a:r>
            <a:r>
              <a:rPr lang="en-US" u="sng" dirty="0" smtClean="0"/>
              <a:t>403,204</a:t>
            </a:r>
            <a:endParaRPr lang="en-US" u="sng" dirty="0"/>
          </a:p>
          <a:p>
            <a:pPr marL="0" indent="0">
              <a:buNone/>
            </a:pPr>
            <a:r>
              <a:rPr lang="en-US" dirty="0" smtClean="0"/>
              <a:t>	Total Assigned Fund Balance					   780,143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Unassigned Fund Balance							 </a:t>
            </a:r>
            <a:r>
              <a:rPr lang="en-US" u="sng" dirty="0" smtClean="0"/>
              <a:t>2,349,170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Total Fund Balance							$</a:t>
            </a:r>
            <a:r>
              <a:rPr lang="en-US" u="dbl" dirty="0" smtClean="0"/>
              <a:t>4,508,381</a:t>
            </a:r>
            <a:endParaRPr lang="en-US" u="dbl" dirty="0"/>
          </a:p>
        </p:txBody>
      </p:sp>
    </p:spTree>
    <p:extLst>
      <p:ext uri="{BB962C8B-B14F-4D97-AF65-F5344CB8AC3E}">
        <p14:creationId xmlns:p14="http://schemas.microsoft.com/office/powerpoint/2010/main" val="259614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59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Plan</a:t>
            </a:r>
            <a:br>
              <a:rPr lang="en-US" dirty="0" smtClean="0"/>
            </a:br>
            <a:r>
              <a:rPr lang="en-US" dirty="0" smtClean="0"/>
              <a:t>Unrestricted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2167"/>
            <a:ext cx="8596668" cy="4349196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Per Office of NYS Comptroller’s – General Fund Unrestricted Fund Balance Subject to Section 1318 of Real Property Tax Law – 4% o </a:t>
            </a:r>
            <a:r>
              <a:rPr lang="en-US" dirty="0" err="1" smtClean="0"/>
              <a:t>fthe</a:t>
            </a:r>
            <a:r>
              <a:rPr lang="en-US" dirty="0" smtClean="0"/>
              <a:t> School District’s budget for the subsequent year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2019-20 Budget					$ 22,481,913</a:t>
            </a:r>
          </a:p>
          <a:p>
            <a:pPr marL="0" indent="0">
              <a:buNone/>
            </a:pPr>
            <a:r>
              <a:rPr lang="en-US" dirty="0" smtClean="0"/>
              <a:t>4% Limit								 899,277</a:t>
            </a:r>
          </a:p>
          <a:p>
            <a:pPr marL="0" indent="0">
              <a:buNone/>
            </a:pPr>
            <a:r>
              <a:rPr lang="en-US" dirty="0" smtClean="0"/>
              <a:t>Current Unrestricted Fund Balance	     </a:t>
            </a:r>
            <a:r>
              <a:rPr lang="en-US" u="sng" dirty="0" smtClean="0"/>
              <a:t>2,349,170</a:t>
            </a:r>
          </a:p>
          <a:p>
            <a:pPr marL="0" indent="0">
              <a:buNone/>
            </a:pPr>
            <a:r>
              <a:rPr lang="en-US" dirty="0" smtClean="0"/>
              <a:t>Amount exceeding 4% limit		     1,449,893 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101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57352"/>
            <a:ext cx="8596668" cy="9354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Plan</a:t>
            </a:r>
            <a:br>
              <a:rPr lang="en-US" dirty="0" smtClean="0"/>
            </a:br>
            <a:r>
              <a:rPr lang="en-US" dirty="0" smtClean="0"/>
              <a:t>Reserves and Fund Balance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8082"/>
            <a:ext cx="8596668" cy="524991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600" dirty="0" smtClean="0"/>
              <a:t>TRS Retirement Reserve – New 2019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- Funded $131,000 in 2019</a:t>
            </a:r>
          </a:p>
          <a:p>
            <a:pPr marL="0" indent="0">
              <a:buNone/>
            </a:pPr>
            <a:r>
              <a:rPr lang="en-US" sz="2600" dirty="0" smtClean="0"/>
              <a:t>	- Allowed to fund 2% each year (Approx. $130,000) up to 10% of total prior 					year TRS Salaries (Approx. $650,000) 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Reserve for Repairs </a:t>
            </a:r>
            <a:endParaRPr lang="en-US" sz="2600" dirty="0"/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- Established by a board resolution, funded by voter approval and can 						expend after a public hearing</a:t>
            </a:r>
          </a:p>
          <a:p>
            <a:pPr marL="0" indent="0">
              <a:buNone/>
            </a:pPr>
            <a:endParaRPr lang="en-US" sz="2600" dirty="0" smtClean="0"/>
          </a:p>
          <a:p>
            <a:pPr marL="0" indent="0">
              <a:buNone/>
            </a:pPr>
            <a:r>
              <a:rPr lang="en-US" sz="2600" dirty="0" smtClean="0"/>
              <a:t>Capital Project Reserve</a:t>
            </a:r>
          </a:p>
          <a:p>
            <a:pPr marL="0" indent="0">
              <a:buNone/>
            </a:pPr>
            <a:r>
              <a:rPr lang="en-US" sz="2600" dirty="0" smtClean="0"/>
              <a:t>	- 2024-25 final $3.4 million debt payment</a:t>
            </a:r>
          </a:p>
          <a:p>
            <a:pPr marL="0" indent="0">
              <a:buNone/>
            </a:pPr>
            <a:endParaRPr lang="en-US" sz="2600" dirty="0"/>
          </a:p>
          <a:p>
            <a:pPr marL="0" indent="0">
              <a:buNone/>
            </a:pPr>
            <a:r>
              <a:rPr lang="en-US" sz="2600" dirty="0" smtClean="0"/>
              <a:t>Appropriated for subsequent year 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- Each year district allocates unrestricted fund balance for budget gap</a:t>
            </a:r>
          </a:p>
          <a:p>
            <a:pPr marL="0" indent="0">
              <a:buNone/>
            </a:pPr>
            <a:r>
              <a:rPr lang="en-US" sz="2600" dirty="0"/>
              <a:t>	</a:t>
            </a:r>
            <a:r>
              <a:rPr lang="en-US" sz="2600" dirty="0" smtClean="0"/>
              <a:t>	- 2019-20 - $403,204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6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88883"/>
            <a:ext cx="8596668" cy="95644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Plan</a:t>
            </a:r>
            <a:br>
              <a:rPr lang="en-US" dirty="0" smtClean="0"/>
            </a:br>
            <a:r>
              <a:rPr lang="en-US" dirty="0" smtClean="0"/>
              <a:t>Budget – 5 Year Projections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50428"/>
            <a:ext cx="8596668" cy="510802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400" b="1" u="sng" dirty="0" smtClean="0"/>
              <a:t>Revenue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Tax Levy – Projected 2% each year (200,000 – 215,000 increase)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- 2019-20 – 1.00%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- 2018-19 – 1.99%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- 2017-18 – 1.52%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- 2016-17 -  0.61%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- 2015-16 –  2.38%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- State Aid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- General Aid/Foundation Aid – 5 year avg. 2.85% 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- Projected 2.5% each year </a:t>
            </a:r>
            <a:r>
              <a:rPr lang="en-US" sz="2400" dirty="0"/>
              <a:t>(275,000 – 300,000 increase)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- No Harm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5229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1019503"/>
          </a:xfrm>
        </p:spPr>
        <p:txBody>
          <a:bodyPr>
            <a:normAutofit fontScale="90000"/>
          </a:bodyPr>
          <a:lstStyle/>
          <a:p>
            <a:r>
              <a:rPr lang="en-US" dirty="0"/>
              <a:t>Financial Plan</a:t>
            </a:r>
            <a:br>
              <a:rPr lang="en-US" dirty="0"/>
            </a:br>
            <a:r>
              <a:rPr lang="en-US" dirty="0"/>
              <a:t>Budget – 5 Year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24304"/>
            <a:ext cx="8596668" cy="5381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Appropriations</a:t>
            </a: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Line by line 5 year averages – Projected 5 years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Contract </a:t>
            </a:r>
            <a:r>
              <a:rPr lang="en-US" dirty="0"/>
              <a:t>Obligations </a:t>
            </a:r>
          </a:p>
          <a:p>
            <a:pPr marL="457200" lvl="1" indent="0">
              <a:buNone/>
            </a:pPr>
            <a:r>
              <a:rPr lang="en-US" dirty="0" smtClean="0"/>
              <a:t>- Teacher </a:t>
            </a:r>
            <a:r>
              <a:rPr lang="en-US" dirty="0"/>
              <a:t>Association – 2023 – 81 </a:t>
            </a:r>
            <a:r>
              <a:rPr lang="en-US" dirty="0" smtClean="0"/>
              <a:t>Employees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as of 6/30/20 – 7 will have 30 years of service in MCSD (based on hire date)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as of 6/30/25 – 20 will have 30 years of service in MCSD (based on hire date)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- as of 6/30/25 – 29 will be over age 55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- Non-Instructional </a:t>
            </a:r>
            <a:r>
              <a:rPr lang="en-US" dirty="0"/>
              <a:t>– 2024 – 69 </a:t>
            </a:r>
            <a:r>
              <a:rPr lang="en-US" dirty="0" smtClean="0"/>
              <a:t>Employees</a:t>
            </a:r>
          </a:p>
          <a:p>
            <a:pPr marL="457200" lvl="1" indent="0">
              <a:buNone/>
            </a:pPr>
            <a:r>
              <a:rPr lang="en-US" dirty="0" smtClean="0"/>
              <a:t>	- </a:t>
            </a:r>
            <a:r>
              <a:rPr lang="en-US" dirty="0"/>
              <a:t>as of 6/30/20 – </a:t>
            </a:r>
            <a:r>
              <a:rPr lang="en-US" dirty="0" smtClean="0"/>
              <a:t>5 </a:t>
            </a:r>
            <a:r>
              <a:rPr lang="en-US" dirty="0"/>
              <a:t>will have 30 years of service in MCSD (based on hire date)</a:t>
            </a:r>
          </a:p>
          <a:p>
            <a:pPr marL="457200" lvl="1" indent="0">
              <a:buNone/>
            </a:pPr>
            <a:r>
              <a:rPr lang="en-US" dirty="0"/>
              <a:t>	- as of 6/30/25 – </a:t>
            </a:r>
            <a:r>
              <a:rPr lang="en-US" dirty="0" smtClean="0"/>
              <a:t>11 </a:t>
            </a:r>
            <a:r>
              <a:rPr lang="en-US" dirty="0"/>
              <a:t>will have 30 years of service in MCSD (based on hire date)</a:t>
            </a:r>
          </a:p>
          <a:p>
            <a:pPr marL="457200" lvl="1" indent="0">
              <a:buNone/>
            </a:pPr>
            <a:r>
              <a:rPr lang="en-US" dirty="0"/>
              <a:t>	- as of </a:t>
            </a:r>
            <a:r>
              <a:rPr lang="en-US" dirty="0" smtClean="0"/>
              <a:t>6/30/20 </a:t>
            </a:r>
            <a:r>
              <a:rPr lang="en-US" dirty="0"/>
              <a:t>– </a:t>
            </a:r>
            <a:r>
              <a:rPr lang="en-US" dirty="0" smtClean="0"/>
              <a:t>40 </a:t>
            </a:r>
            <a:r>
              <a:rPr lang="en-US" dirty="0"/>
              <a:t>will be over age </a:t>
            </a:r>
            <a:r>
              <a:rPr lang="en-US" dirty="0" smtClean="0"/>
              <a:t>55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976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87972"/>
          </a:xfrm>
        </p:spPr>
        <p:txBody>
          <a:bodyPr>
            <a:normAutofit fontScale="90000"/>
          </a:bodyPr>
          <a:lstStyle/>
          <a:p>
            <a:r>
              <a:rPr lang="en-US" dirty="0"/>
              <a:t>Financial Plan</a:t>
            </a:r>
            <a:br>
              <a:rPr lang="en-US" dirty="0"/>
            </a:br>
            <a:r>
              <a:rPr lang="en-US" dirty="0"/>
              <a:t>Budget – 5 Year Projections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02373"/>
            <a:ext cx="8596668" cy="43197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 smtClean="0"/>
              <a:t>Appropriations</a:t>
            </a:r>
          </a:p>
          <a:p>
            <a:pPr marL="0" indent="0">
              <a:buNone/>
            </a:pPr>
            <a:r>
              <a:rPr lang="en-US" dirty="0" smtClean="0"/>
              <a:t>Salaries and benefits = 74% of Budget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Health Insurance 5% increase each year (except year 1)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TRS/ERS – increased contributions 1% each year</a:t>
            </a:r>
          </a:p>
          <a:p>
            <a:pPr marL="0" indent="0">
              <a:buNone/>
            </a:pPr>
            <a:r>
              <a:rPr lang="en-US" dirty="0" smtClean="0"/>
              <a:t>Long-Term Debt = 9% of Budget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Technology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Education Technology Specialist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BOCES Services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 SSBA – maintain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5611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544</TotalTime>
  <Words>266</Words>
  <Application>Microsoft Office PowerPoint</Application>
  <PresentationFormat>Widescreen</PresentationFormat>
  <Paragraphs>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Middleburgh Central School District</vt:lpstr>
      <vt:lpstr>Board of Education Board Goals</vt:lpstr>
      <vt:lpstr>Financial Plan</vt:lpstr>
      <vt:lpstr>Financial Plan Fund Balance as of June 30, 2019</vt:lpstr>
      <vt:lpstr>Financial Plan Unrestricted Fund Balance</vt:lpstr>
      <vt:lpstr>Financial Plan Reserves and Fund Balance</vt:lpstr>
      <vt:lpstr>Financial Plan Budget – 5 Year Projections</vt:lpstr>
      <vt:lpstr>Financial Plan Budget – 5 Year Projections</vt:lpstr>
      <vt:lpstr>Financial Plan Budget – 5 Year Projections</vt:lpstr>
      <vt:lpstr>Financial Plan Budget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Middleburgh Central School District</dc:title>
  <dc:creator>TREASURER</dc:creator>
  <cp:lastModifiedBy>TREASURER</cp:lastModifiedBy>
  <cp:revision>27</cp:revision>
  <dcterms:created xsi:type="dcterms:W3CDTF">2019-12-17T20:56:29Z</dcterms:created>
  <dcterms:modified xsi:type="dcterms:W3CDTF">2019-12-18T21:53:38Z</dcterms:modified>
</cp:coreProperties>
</file>